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097280"/>
            <a:ext cx="10362895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38BDF8"/>
                </a:solidFill>
                <a:latin typeface="Microsoft YaHei"/>
              </a:defRPr>
            </a:pPr>
            <a:r>
              <a:t>Nature 正刊文献精读 · 储能技术组会汇报</a:t>
            </a:r>
          </a:p>
          <a:p>
            <a:pPr algn="ctr">
              <a:spcBef>
                <a:spcPts val="1600"/>
              </a:spcBef>
              <a:defRPr sz="3600" b="1">
                <a:solidFill>
                  <a:srgbClr val="FFFFFF"/>
                </a:solidFill>
                <a:latin typeface="Microsoft YaHei"/>
              </a:defRPr>
            </a:pPr>
            <a:r>
              <a:t>固态电池中的延展性韧性固态电解质界面</a:t>
            </a:r>
          </a:p>
          <a:p>
            <a:pPr algn="ctr">
              <a:spcBef>
                <a:spcPts val="800"/>
              </a:spcBef>
              <a:defRPr sz="1800">
                <a:solidFill>
                  <a:srgbClr val="38BDF8"/>
                </a:solidFill>
                <a:latin typeface="Arial"/>
              </a:defRPr>
            </a:pPr>
            <a:r>
              <a:t>A ductile solid electrolyte interphase for solid-state batteries</a:t>
            </a:r>
          </a:p>
          <a:p>
            <a:pPr algn="ctr">
              <a:spcBef>
                <a:spcPts val="600"/>
              </a:spcBef>
              <a:defRPr sz="1400">
                <a:solidFill>
                  <a:srgbClr val="94A3B8"/>
                </a:solidFill>
                <a:latin typeface="Arial"/>
              </a:defRPr>
            </a:pPr>
            <a:r>
              <a:t>Nature 647, 86–92 (2025) | 清华大学深圳国际研究生院 · 天津大学</a:t>
            </a:r>
          </a:p>
          <a:p>
            <a:pPr algn="ctr">
              <a:spcBef>
                <a:spcPts val="3200"/>
              </a:spcBef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汇报人：匡仲欣  |  专业方向：储能技术 · 固态电解质</a:t>
            </a:r>
          </a:p>
          <a:p>
            <a:pPr algn="ctr">
              <a:spcBef>
                <a:spcPts val="400"/>
              </a:spcBef>
              <a:defRPr sz="1300">
                <a:solidFill>
                  <a:srgbClr val="94A3B8"/>
                </a:solidFill>
                <a:latin typeface="Microsoft YaHei"/>
              </a:defRPr>
            </a:pPr>
            <a:r>
              <a:t>厦门大学能源学院 (研一)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0F172A"/>
                </a:solidFill>
                <a:latin typeface="Microsoft YaHei"/>
              </a:defRPr>
            </a:pPr>
            <a:r>
              <a:t>01 核心机理因果：打破‘高刚度必抗枝晶’的传统误区</a:t>
            </a:r>
          </a:p>
        </p:txBody>
      </p:sp>
      <p:pic>
        <p:nvPicPr>
          <p:cNvPr id="3" name="Picture 2" descr="sub_fig1_schemat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188720"/>
            <a:ext cx="10728655" cy="291114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31520" y="3931920"/>
            <a:ext cx="3413455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传统刚性 SEI 困境 (Fig. 1a)</a:t>
            </a:r>
          </a:p>
          <a:p>
            <a:pPr>
              <a:spcBef>
                <a:spcPts val="8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传统 LiF、Li2O 虽然杨氏模量极高，但在锂金属沉积/剥离的剧烈体积形变下极易脆性断裂，微裂纹诱导局部电流暴增穿透。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9120" y="3931920"/>
            <a:ext cx="3413455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延展性网络创新设计 (Fig. 1b)</a:t>
            </a:r>
          </a:p>
          <a:p>
            <a:pPr>
              <a:spcBef>
                <a:spcPts val="8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电解质侧引入延展性 Ag2S–AgF 复合组分，利用 Ag 化合物微观晶格滑移吸能，化解集中剪切应力，实现界面自适应伸缩。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8046720" y="3931920"/>
            <a:ext cx="3413455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双重协同控制</a:t>
            </a:r>
          </a:p>
          <a:p>
            <a:pPr>
              <a:spcBef>
                <a:spcPts val="8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负极侧形成快离子致密钝化层，协同调控锂离子空间均匀通量，彻底消除局部突刺电场。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0F172A"/>
                </a:solidFill>
                <a:latin typeface="Microsoft YaHei"/>
              </a:defRPr>
            </a:pPr>
            <a:r>
              <a:t>02 结构表征特写：冷冻电镜证实双相无机互穿网络</a:t>
            </a:r>
          </a:p>
        </p:txBody>
      </p:sp>
      <p:pic>
        <p:nvPicPr>
          <p:cNvPr id="3" name="Picture 2" descr="sub_fig1_t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280160"/>
            <a:ext cx="5669280" cy="34225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75120" y="1280160"/>
            <a:ext cx="4785055" cy="5120640"/>
          </a:xfrm>
          <a:prstGeom prst="rect">
            <a:avLst/>
          </a:prstGeom>
          <a:solidFill>
            <a:srgbClr val="FFFFFF"/>
          </a:solidFill>
          <a:ln w="1905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700" b="1">
                <a:solidFill>
                  <a:srgbClr val="2563EB"/>
                </a:solidFill>
                <a:latin typeface="Microsoft YaHei"/>
              </a:defRPr>
            </a:pPr>
            <a:r>
              <a:t>【Figure 1 原刊显微相分析】</a:t>
            </a:r>
          </a:p>
          <a:p>
            <a:pPr>
              <a:spcBef>
                <a:spcPts val="1400"/>
              </a:spcBef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cryo-TEM 冷冻电镜直击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有效规避高能电子束对敏感情性组分的辐照损伤，证实界面呈现超细 Ag 纳米晶畴与无定形氟硫基体形成的致密双相网络。</a:t>
            </a:r>
          </a:p>
          <a:p>
            <a:pPr>
              <a:spcBef>
                <a:spcPts val="1400"/>
              </a:spcBef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无相分离宏观缺陷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超细 Ag 纳米畴尺寸均匀分布在数纳米尺度，被绝缘性基底严密包覆，阻断了电子导通回路，杜绝了负极原位短路。</a:t>
            </a:r>
          </a:p>
          <a:p>
            <a:pPr>
              <a:spcBef>
                <a:spcPts val="1400"/>
              </a:spcBef>
              <a:defRPr sz="1500" b="1">
                <a:solidFill>
                  <a:srgbClr val="0F172A"/>
                </a:solidFill>
                <a:latin typeface="Microsoft YaHei"/>
              </a:defRPr>
            </a:pPr>
            <a:r>
              <a:t>ToF-SIMS 深度梯度证实</a:t>
            </a:r>
          </a:p>
          <a:p>
            <a:pPr>
              <a:spcBef>
                <a:spcPts val="400"/>
              </a:spcBef>
              <a:defRPr sz="1200">
                <a:solidFill>
                  <a:srgbClr val="1E293B"/>
                </a:solidFill>
                <a:latin typeface="Microsoft YaHei"/>
              </a:defRPr>
            </a:pPr>
            <a:r>
              <a:t>二次离子质谱深度剖析证实延展相在近电解质侧富集，无机钝化相在近锂侧富集，形成纳米级非对称功能梯度。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1F5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0F172A"/>
                </a:solidFill>
                <a:latin typeface="Microsoft YaHei"/>
              </a:defRPr>
            </a:pPr>
            <a:r>
              <a:t>03 核心性能突破：CCD 突破 15 mA/cm² 与 4500 小时超长循环</a:t>
            </a:r>
          </a:p>
        </p:txBody>
      </p:sp>
      <p:pic>
        <p:nvPicPr>
          <p:cNvPr id="3" name="Picture 2" descr="sub_fig3_ccd_cyc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280160"/>
            <a:ext cx="7498079" cy="26274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503920" y="1280160"/>
            <a:ext cx="2956255" cy="2377440"/>
          </a:xfrm>
          <a:prstGeom prst="rect">
            <a:avLst/>
          </a:prstGeom>
          <a:solidFill>
            <a:srgbClr val="0F172A"/>
          </a:solidFill>
          <a:ln w="25400"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>
                <a:solidFill>
                  <a:srgbClr val="38BDF8"/>
                </a:solidFill>
                <a:latin typeface="Microsoft YaHei"/>
              </a:defRPr>
            </a:pPr>
            <a:r>
              <a:t>临界电流密度 (CCD)</a:t>
            </a:r>
          </a:p>
          <a:p>
            <a:pPr algn="ctr">
              <a:defRPr sz="3600" b="1">
                <a:solidFill>
                  <a:srgbClr val="FFFFFF"/>
                </a:solidFill>
                <a:latin typeface="Arial"/>
              </a:defRPr>
            </a:pPr>
            <a:r>
              <a:t>&gt; 15</a:t>
            </a:r>
          </a:p>
          <a:p>
            <a:pPr algn="ctr">
              <a:defRPr sz="1400" b="1">
                <a:solidFill>
                  <a:srgbClr val="38BDF8"/>
                </a:solidFill>
                <a:latin typeface="Arial"/>
              </a:defRPr>
            </a:pPr>
            <a:r>
              <a:t>mA / cm²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0" y="3931920"/>
            <a:ext cx="2956255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CBD5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1300">
                <a:solidFill>
                  <a:srgbClr val="64748B"/>
                </a:solidFill>
                <a:latin typeface="Microsoft YaHei"/>
              </a:defRPr>
            </a:pPr>
            <a:r>
              <a:t>对称电池平稳寿命</a:t>
            </a:r>
          </a:p>
          <a:p>
            <a:pPr algn="ctr">
              <a:defRPr sz="3600" b="1">
                <a:solidFill>
                  <a:srgbClr val="2563EB"/>
                </a:solidFill>
                <a:latin typeface="Arial"/>
              </a:defRPr>
            </a:pPr>
            <a:r>
              <a:t>4500+</a:t>
            </a:r>
          </a:p>
          <a:p>
            <a:pPr algn="ctr">
              <a:defRPr sz="1300">
                <a:solidFill>
                  <a:srgbClr val="1E293B"/>
                </a:solidFill>
                <a:latin typeface="Microsoft YaHei"/>
              </a:defRPr>
            </a:pPr>
            <a:r>
              <a:t>小时 (超半年极低极化)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